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70" r:id="rId8"/>
    <p:sldId id="268" r:id="rId9"/>
    <p:sldId id="269" r:id="rId10"/>
    <p:sldId id="271" r:id="rId11"/>
    <p:sldId id="286" r:id="rId12"/>
    <p:sldId id="283" r:id="rId13"/>
    <p:sldId id="287" r:id="rId14"/>
    <p:sldId id="281" r:id="rId15"/>
    <p:sldId id="282" r:id="rId16"/>
    <p:sldId id="284" r:id="rId17"/>
    <p:sldId id="266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4" autoAdjust="0"/>
    <p:restoredTop sz="94660"/>
  </p:normalViewPr>
  <p:slideViewPr>
    <p:cSldViewPr snapToGrid="0">
      <p:cViewPr varScale="1">
        <p:scale>
          <a:sx n="46" d="100"/>
          <a:sy n="46" d="100"/>
        </p:scale>
        <p:origin x="4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61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63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47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07" y="252229"/>
            <a:ext cx="11006356" cy="1033775"/>
          </a:xfrm>
        </p:spPr>
        <p:txBody>
          <a:bodyPr>
            <a:normAutofit/>
          </a:bodyPr>
          <a:lstStyle>
            <a:lvl1pPr>
              <a:defRPr sz="4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04007" y="1409351"/>
            <a:ext cx="11006356" cy="4714612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lnSpc>
                <a:spcPct val="150000"/>
              </a:lnSpc>
              <a:defRPr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lnSpc>
                <a:spcPct val="150000"/>
              </a:lnSpc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lnSpc>
                <a:spcPct val="150000"/>
              </a:lnSpc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lnSpc>
                <a:spcPct val="150000"/>
              </a:lnSpc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39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9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2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12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53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56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9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6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7BBC8CD-9070-435A-81AA-E84AC4AA6FF9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211E7E4-3F8B-4CB1-90A6-A26C0111FD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46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E82E-F504-6272-76BC-1C4689F4B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Mastering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0A05C-BFEF-62A4-0B02-8BC0E1139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Enter the Version Control Universe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DA37B-9BC4-1F76-932B-249B6875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74" y="1580169"/>
            <a:ext cx="1662696" cy="12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3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9FC2-69A0-8935-87CC-6F2606FC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  <a:endParaRPr lang="en-IN" dirty="0"/>
          </a:p>
        </p:txBody>
      </p:sp>
      <p:pic>
        <p:nvPicPr>
          <p:cNvPr id="2050" name="Picture 2" descr="Git vs. GitHub: Synonyms, Competitors, Or Different Technologies? | Level  Up Coding">
            <a:extLst>
              <a:ext uri="{FF2B5EF4-FFF2-40B4-BE49-F238E27FC236}">
                <a16:creationId xmlns:a16="http://schemas.microsoft.com/office/drawing/2014/main" id="{CA65AA5B-DAE8-A76C-CEE7-B1DBCC4D884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8"/>
          <a:stretch/>
        </p:blipFill>
        <p:spPr bwMode="auto">
          <a:xfrm>
            <a:off x="2497664" y="1650205"/>
            <a:ext cx="3169179" cy="484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 vs. GitHub: Synonyms, Competitors, Or Different Technologies? | Level  Up Coding">
            <a:extLst>
              <a:ext uri="{FF2B5EF4-FFF2-40B4-BE49-F238E27FC236}">
                <a16:creationId xmlns:a16="http://schemas.microsoft.com/office/drawing/2014/main" id="{CF70AF05-13D2-EE4C-C27B-D192480B3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2"/>
          <a:stretch/>
        </p:blipFill>
        <p:spPr bwMode="auto">
          <a:xfrm>
            <a:off x="6842386" y="1650205"/>
            <a:ext cx="3287713" cy="484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23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44F4-04BB-98DE-FAD4-352ADA3B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Git Repositories</a:t>
            </a:r>
          </a:p>
        </p:txBody>
      </p:sp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2A7BCD6C-079B-1890-7031-567F5972C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 bwMode="auto">
          <a:xfrm>
            <a:off x="3564511" y="1286004"/>
            <a:ext cx="5085348" cy="53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14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97C1-DD4C-9C2C-A084-C41736A9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stage architecture of Git</a:t>
            </a:r>
            <a:endParaRPr lang="en-IN" dirty="0"/>
          </a:p>
        </p:txBody>
      </p:sp>
      <p:pic>
        <p:nvPicPr>
          <p:cNvPr id="6146" name="Picture 2" descr="Working tree, staging area, and Git directory">
            <a:extLst>
              <a:ext uri="{FF2B5EF4-FFF2-40B4-BE49-F238E27FC236}">
                <a16:creationId xmlns:a16="http://schemas.microsoft.com/office/drawing/2014/main" id="{9036AE3A-624A-1749-39C0-404C907F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33" y="1286004"/>
            <a:ext cx="9046103" cy="49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3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10A7-4C83-4092-611A-76747B19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  <a:endParaRPr lang="en-IN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508A5D90-5B72-B62C-D3C2-DFFA5F04F4F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0" b="67374"/>
          <a:stretch/>
        </p:blipFill>
        <p:spPr bwMode="auto">
          <a:xfrm>
            <a:off x="1400619" y="1286004"/>
            <a:ext cx="9390762" cy="2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alt text provided for this image">
            <a:extLst>
              <a:ext uri="{FF2B5EF4-FFF2-40B4-BE49-F238E27FC236}">
                <a16:creationId xmlns:a16="http://schemas.microsoft.com/office/drawing/2014/main" id="{A119E01A-99C2-BED9-B1B6-BD6DB30D2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3341" r="2409" b="51396"/>
          <a:stretch/>
        </p:blipFill>
        <p:spPr bwMode="auto">
          <a:xfrm>
            <a:off x="1048351" y="4166531"/>
            <a:ext cx="10117668" cy="22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2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10A7-4C83-4092-611A-76747B19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a nutshell</a:t>
            </a:r>
            <a:endParaRPr lang="en-IN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508A5D90-5B72-B62C-D3C2-DFFA5F04F4F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8" b="35769"/>
          <a:stretch/>
        </p:blipFill>
        <p:spPr bwMode="auto">
          <a:xfrm>
            <a:off x="420813" y="1286004"/>
            <a:ext cx="7218639" cy="15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alt text provided for this image">
            <a:extLst>
              <a:ext uri="{FF2B5EF4-FFF2-40B4-BE49-F238E27FC236}">
                <a16:creationId xmlns:a16="http://schemas.microsoft.com/office/drawing/2014/main" id="{B88D9D93-EE92-8FE5-520D-1C3575FBC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64591" r="73886"/>
          <a:stretch/>
        </p:blipFill>
        <p:spPr bwMode="auto">
          <a:xfrm>
            <a:off x="1301267" y="2971801"/>
            <a:ext cx="1817441" cy="3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 alt text provided for this image">
            <a:extLst>
              <a:ext uri="{FF2B5EF4-FFF2-40B4-BE49-F238E27FC236}">
                <a16:creationId xmlns:a16="http://schemas.microsoft.com/office/drawing/2014/main" id="{B5465CEE-FF2A-3546-7C4E-FAE863848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8" t="64591" r="2116" b="2189"/>
          <a:stretch/>
        </p:blipFill>
        <p:spPr bwMode="auto">
          <a:xfrm>
            <a:off x="7634043" y="1286005"/>
            <a:ext cx="4446416" cy="543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 alt text provided for this image">
            <a:extLst>
              <a:ext uri="{FF2B5EF4-FFF2-40B4-BE49-F238E27FC236}">
                <a16:creationId xmlns:a16="http://schemas.microsoft.com/office/drawing/2014/main" id="{1616E0AD-B828-C9BF-DF40-779AAF5A4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6" t="64591" r="41100"/>
          <a:stretch/>
        </p:blipFill>
        <p:spPr bwMode="auto">
          <a:xfrm>
            <a:off x="3691467" y="2971801"/>
            <a:ext cx="2483624" cy="3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1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EC28-EC78-4656-FD7F-B2B0905C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vs GitHub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699D29-618B-970E-887E-0B5F9E3B254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67814677"/>
              </p:ext>
            </p:extLst>
          </p:nvPr>
        </p:nvGraphicFramePr>
        <p:xfrm>
          <a:off x="1135383" y="1286004"/>
          <a:ext cx="10582484" cy="5319771"/>
        </p:xfrm>
        <a:graphic>
          <a:graphicData uri="http://schemas.openxmlformats.org/drawingml/2006/table">
            <a:tbl>
              <a:tblPr/>
              <a:tblGrid>
                <a:gridCol w="5299284">
                  <a:extLst>
                    <a:ext uri="{9D8B030D-6E8A-4147-A177-3AD203B41FA5}">
                      <a16:colId xmlns:a16="http://schemas.microsoft.com/office/drawing/2014/main" val="3266597155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116297794"/>
                    </a:ext>
                  </a:extLst>
                </a:gridCol>
              </a:tblGrid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Git</a:t>
                      </a:r>
                      <a:endParaRPr lang="en-US" sz="1600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GitHub</a:t>
                      </a:r>
                      <a:endParaRPr lang="en-US" sz="160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33275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a software.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a service.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60194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a command-line tool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a graphical user interface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58153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installed locally on the system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hosted on the web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08819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maintained by linux.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maintained by Microsoft.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80929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focused on version control and code sharing.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focused on centralized source code hosting.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89932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a version control system to manage source code history.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is a hosting service for Git repositories.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77196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was first released in 2005.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was launched in 2008.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356719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has no user management feature.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has a built-in user management feature.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433784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is open-source licensed.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includes a free-tier and pay-for-use tier.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864574"/>
                  </a:ext>
                </a:extLst>
              </a:tr>
              <a:tr h="373441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has minimal external tool configuration.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has an active marketplace for tool integration.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44604"/>
                  </a:ext>
                </a:extLst>
              </a:tr>
              <a:tr h="6059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provides a Desktop interface named Git Gui.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provides a Desktop interface named GitHub Desktop.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051500"/>
                  </a:ext>
                </a:extLst>
              </a:tr>
              <a:tr h="60596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competes with CVS, Azure DevOps Server, Subversion, Mercurial, etc.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GitHub competes with GitLab, Bit Bucket, AWS Code Commit, etc.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93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53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12C8-6662-67E2-0250-BD34B6B0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Status lifecycle</a:t>
            </a:r>
          </a:p>
        </p:txBody>
      </p:sp>
      <p:pic>
        <p:nvPicPr>
          <p:cNvPr id="7170" name="Picture 2" descr="The lifecycle of the status of your files">
            <a:extLst>
              <a:ext uri="{FF2B5EF4-FFF2-40B4-BE49-F238E27FC236}">
                <a16:creationId xmlns:a16="http://schemas.microsoft.com/office/drawing/2014/main" id="{2BFC925F-8C42-0AA4-BD74-3CDC61D8E7A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45" y="1582338"/>
            <a:ext cx="10644909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56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CE36-2F45-38DC-13CF-E80A4A79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&amp;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7BD-F4A2-5012-2C3F-F959125055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>
              <a:spcBef>
                <a:spcPts val="0"/>
              </a:spcBef>
            </a:pPr>
            <a:r>
              <a:rPr lang="en-US" sz="1800" b="1" dirty="0"/>
              <a:t>Websites: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# Go to https://git-scm.com/</a:t>
            </a:r>
            <a:endParaRPr lang="en-IN" sz="18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Setting up the username: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     # git config --global user.name "Jeetu"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Setting up the email ID: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     # git config --global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user.email</a:t>
            </a:r>
            <a:r>
              <a:rPr lang="en-US" sz="1800" dirty="0">
                <a:effectLst/>
                <a:latin typeface="Calibri" panose="020F0502020204030204" pitchFamily="34" charset="0"/>
              </a:rPr>
              <a:t> "jitendrastomar5593@gmail.com"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51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6882-798E-5560-AACF-40E75829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Commands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C38589-814E-B177-0DFC-67AC275E32E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60754871"/>
              </p:ext>
            </p:extLst>
          </p:nvPr>
        </p:nvGraphicFramePr>
        <p:xfrm>
          <a:off x="1320799" y="1397000"/>
          <a:ext cx="10126133" cy="5029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9404">
                  <a:extLst>
                    <a:ext uri="{9D8B030D-6E8A-4147-A177-3AD203B41FA5}">
                      <a16:colId xmlns:a16="http://schemas.microsoft.com/office/drawing/2014/main" val="1756743322"/>
                    </a:ext>
                  </a:extLst>
                </a:gridCol>
                <a:gridCol w="6756729">
                  <a:extLst>
                    <a:ext uri="{9D8B030D-6E8A-4147-A177-3AD203B41FA5}">
                      <a16:colId xmlns:a16="http://schemas.microsoft.com/office/drawing/2014/main" val="3628932819"/>
                    </a:ext>
                  </a:extLst>
                </a:gridCol>
              </a:tblGrid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Checking GIT version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--version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3132285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Creating a directory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mkdir gitdemo2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2544774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Switching the dir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cd gitdemo2/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7637720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Listing the current data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ls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5506822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Creating a notepad file: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notepad demo.txt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767672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Checking the current status: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status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6538323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Initializing the GIT: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init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3854198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Setting up the username: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config --global user.name "Jeetu"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022921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Setting up the email ID: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config --global user.email "jitendrastomar5593@gmail.com"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7757826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Checking the default config: user.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config --list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686495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Initializing the GIT: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init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2855689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Checking the status now: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status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7871720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Adding the file(s) to the stagging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add .                                                 //for multiple files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87126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# git add &lt;file1&gt; &lt;file2&gt;...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2977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40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7931-AE0B-0878-CB15-CA96824B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Commands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138D09-94D5-C839-6BFF-628D14B3F0D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6763768"/>
              </p:ext>
            </p:extLst>
          </p:nvPr>
        </p:nvGraphicFramePr>
        <p:xfrm>
          <a:off x="1096962" y="1286004"/>
          <a:ext cx="10256838" cy="47745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2895">
                  <a:extLst>
                    <a:ext uri="{9D8B030D-6E8A-4147-A177-3AD203B41FA5}">
                      <a16:colId xmlns:a16="http://schemas.microsoft.com/office/drawing/2014/main" val="3936733987"/>
                    </a:ext>
                  </a:extLst>
                </a:gridCol>
                <a:gridCol w="6843943">
                  <a:extLst>
                    <a:ext uri="{9D8B030D-6E8A-4147-A177-3AD203B41FA5}">
                      <a16:colId xmlns:a16="http://schemas.microsoft.com/office/drawing/2014/main" val="2203796326"/>
                    </a:ext>
                  </a:extLst>
                </a:gridCol>
              </a:tblGrid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Checking the status again: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status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7712366"/>
                  </a:ext>
                </a:extLst>
              </a:tr>
              <a:tr h="533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Adding the remote GIT repo: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git remote add origin https://github.com/jitendrastomar5593/gitdemo2.git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5109470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Setting up the main branch: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branch -M main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875991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Committing the code: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git commit -m "1st commit"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022311"/>
                  </a:ext>
                </a:extLst>
              </a:tr>
              <a:tr h="335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Pushing the data to git to main branch: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git push -u origin main                  // 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1703039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effectLst/>
                        </a:rPr>
                        <a:t> 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push origin main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1269400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Checking the log: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git log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667182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Creating a new file: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notepad 2ndfile.txt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7652271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Adding this file to stagging: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add 2ndfile.txt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8480663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Committing this code: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git commit -m "2nd commit"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1921726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Pushing the code GIT repo: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git push -u origin main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221740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Checking the log again: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log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8259346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Checking the remote: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remote -v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0183695"/>
                  </a:ext>
                </a:extLst>
              </a:tr>
              <a:tr h="36817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Changing the remote URL: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remote set-</a:t>
                      </a:r>
                      <a:r>
                        <a:rPr lang="en-IN" sz="1400" u="none" strike="noStrike" dirty="0" err="1">
                          <a:effectLst/>
                        </a:rPr>
                        <a:t>url</a:t>
                      </a:r>
                      <a:r>
                        <a:rPr lang="en-IN" sz="1400" u="none" strike="noStrike" dirty="0">
                          <a:effectLst/>
                        </a:rPr>
                        <a:t> origin https://github.com/jitendrastomar5593/gitdemo2.git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193140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Checking the remote: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git remote -v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907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53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A17C-49F6-9228-6FAD-6114F58C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5D645-C094-8BD4-F4A8-ABCD6BA3A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9974" y="2028425"/>
            <a:ext cx="10363826" cy="402524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What is Git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About Version Control System and Types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Difference between Centralized &amp; Distributed version control system.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GIT Basics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GIT Command Line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37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5C40-5372-B6D0-B1F9-78A7610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F26C-68C7-46E4-4C8D-B654EEB577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006" y="1286004"/>
            <a:ext cx="11206993" cy="5319767"/>
          </a:xfrm>
        </p:spPr>
        <p:txBody>
          <a:bodyPr>
            <a:normAutofit fontScale="92500"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Git is a powerful and widely-used distributed version control system that enables developers to efficiently manage and track changes in their codebase.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Created by </a:t>
            </a:r>
            <a:r>
              <a:rPr lang="en-US" b="1" dirty="0"/>
              <a:t>Linus Torvalds </a:t>
            </a:r>
            <a:r>
              <a:rPr lang="en-US" dirty="0"/>
              <a:t>in 2005.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Git has become an essential tool for software development and collaboration.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Git is a distributed version control system (DVCS) that allows developers to track changes in their codebase, collaborate with others, and manage different versions of their projects efficiently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68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BB07-0656-CB86-C883-1CD4244A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0D1D-91E3-29F5-25B6-52F349600A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007" y="1346200"/>
            <a:ext cx="11096926" cy="276013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Control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developers to keep track of changes made to their code over time, providing a history of modifications, who made them, and why.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Distributed System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Unlike centralized version control systems, Git is distributed, meaning every developer has a complete copy of the project's history on their local machine.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A0EEAD-D8B7-D05D-52CC-449B0E6F7D95}"/>
              </a:ext>
            </a:extLst>
          </p:cNvPr>
          <p:cNvSpPr txBox="1">
            <a:spLocks/>
          </p:cNvSpPr>
          <p:nvPr/>
        </p:nvSpPr>
        <p:spPr>
          <a:xfrm>
            <a:off x="604007" y="3776132"/>
            <a:ext cx="11006356" cy="2429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just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73152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00584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28016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Branching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makes it easy to create branches, enabling developers to work on isolated features or bug fixes without affecting the main codebase.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promotes parallel development and experimentation.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Collaboration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facilitates collaborative coding by providing tools for merging and resolving conflicts when multiple developers work on the same project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22852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BB07-0656-CB86-C883-1CD4244A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0D1D-91E3-29F5-25B6-52F349600A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4007" y="1286005"/>
            <a:ext cx="11006356" cy="23715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Snapshots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doesn't store just the changes between versions; it stores entire snapshots of the project at each commit. This ensures the integrity and reliability of your codebase.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 is open source, with a thriving community and a wealth of resources available for users. Platforms like GitHub, GitLab, and Bitbucket offer hosting services for Git repositories.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AF0789-269A-0B2B-F072-2A56A8FFEB72}"/>
              </a:ext>
            </a:extLst>
          </p:cNvPr>
          <p:cNvSpPr txBox="1">
            <a:spLocks/>
          </p:cNvSpPr>
          <p:nvPr/>
        </p:nvSpPr>
        <p:spPr>
          <a:xfrm>
            <a:off x="604007" y="3657601"/>
            <a:ext cx="10983986" cy="2353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just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73152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00584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280160" indent="-182880" algn="just" defTabSz="914400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Version Control</a:t>
            </a:r>
          </a:p>
          <a:p>
            <a:pPr lvl="1">
              <a:lnSpc>
                <a:spcPct val="100000"/>
              </a:lnSpc>
            </a:pPr>
            <a:r>
              <a:rPr lang="en-US"/>
              <a:t>Allows developers to keep track of changes made to their code over time, providing a history of modifications, who made them, and why.</a:t>
            </a:r>
          </a:p>
          <a:p>
            <a:pPr>
              <a:lnSpc>
                <a:spcPct val="100000"/>
              </a:lnSpc>
            </a:pPr>
            <a:r>
              <a:rPr lang="en-US" b="1"/>
              <a:t>Distributed System</a:t>
            </a:r>
          </a:p>
          <a:p>
            <a:pPr lvl="1">
              <a:lnSpc>
                <a:spcPct val="100000"/>
              </a:lnSpc>
            </a:pPr>
            <a:r>
              <a:rPr lang="en-US"/>
              <a:t>Unlike centralized version control systems, Git is distributed, meaning every developer has a complete copy of the project's history on their local machine.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BEC2-2559-DA04-BA06-9BB301D2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CVCS and DVCS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30710E5-1057-6B2E-D713-B407331A57C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5000827"/>
              </p:ext>
            </p:extLst>
          </p:nvPr>
        </p:nvGraphicFramePr>
        <p:xfrm>
          <a:off x="914400" y="2081213"/>
          <a:ext cx="10363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2087123938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811157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Centralized Version Control System (CVCS):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Distributed Version Control System (DVCS)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4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Repository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Repositories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000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Dependency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Decentralized Workflows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501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Concurrent Collaboration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Offline Work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984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Auditing and Compliance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Efficient Collaboration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395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Examples: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Examples: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SVN (Subversion) and CVS (Concurrent Versions System)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Git, Mercurial,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5726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38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0234-45FE-B1F1-D356-A7779355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Version Control System</a:t>
            </a:r>
          </a:p>
        </p:txBody>
      </p:sp>
      <p:pic>
        <p:nvPicPr>
          <p:cNvPr id="1026" name="Picture 2" descr="Figure 12.1">
            <a:extLst>
              <a:ext uri="{FF2B5EF4-FFF2-40B4-BE49-F238E27FC236}">
                <a16:creationId xmlns:a16="http://schemas.microsoft.com/office/drawing/2014/main" id="{3C585611-9750-D7CA-A146-CF00F781EA4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3812" y="1286004"/>
            <a:ext cx="6566746" cy="514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9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333D-06D8-5A3E-D8B7-E6961908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Centralized Version Control System </a:t>
            </a:r>
          </a:p>
        </p:txBody>
      </p:sp>
      <p:pic>
        <p:nvPicPr>
          <p:cNvPr id="1026" name="Picture 2" descr="Centralized vs Distributed Version Control Systems | by Mateusz Lubański |  FAUN — Developer Community 🐾">
            <a:extLst>
              <a:ext uri="{FF2B5EF4-FFF2-40B4-BE49-F238E27FC236}">
                <a16:creationId xmlns:a16="http://schemas.microsoft.com/office/drawing/2014/main" id="{1FBC9630-56E8-35D7-AA5A-2F0526DFC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9"/>
          <a:stretch/>
        </p:blipFill>
        <p:spPr bwMode="auto">
          <a:xfrm>
            <a:off x="762207" y="2008235"/>
            <a:ext cx="10667586" cy="3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7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21F3-CA52-257B-3C96-07BCC82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Distributed Version Control System </a:t>
            </a:r>
          </a:p>
        </p:txBody>
      </p:sp>
      <p:pic>
        <p:nvPicPr>
          <p:cNvPr id="2050" name="Picture 2" descr="Centralized vs Distributed Version Control Systems | by Mateusz Lubański |  FAUN — Developer Community 🐾">
            <a:extLst>
              <a:ext uri="{FF2B5EF4-FFF2-40B4-BE49-F238E27FC236}">
                <a16:creationId xmlns:a16="http://schemas.microsoft.com/office/drawing/2014/main" id="{F185076A-904C-9ACE-0AD6-245B3CC61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3"/>
          <a:stretch/>
        </p:blipFill>
        <p:spPr bwMode="auto">
          <a:xfrm>
            <a:off x="1629833" y="1428417"/>
            <a:ext cx="8932334" cy="517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8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344</TotalTime>
  <Words>981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Rockwell</vt:lpstr>
      <vt:lpstr>Rockwell Condensed</vt:lpstr>
      <vt:lpstr>Söhne</vt:lpstr>
      <vt:lpstr>Wingdings</vt:lpstr>
      <vt:lpstr>Wood Type</vt:lpstr>
      <vt:lpstr>Mastering</vt:lpstr>
      <vt:lpstr>Agenda</vt:lpstr>
      <vt:lpstr>Introduction</vt:lpstr>
      <vt:lpstr>Key points</vt:lpstr>
      <vt:lpstr>Key points</vt:lpstr>
      <vt:lpstr>CVCS and DVCS</vt:lpstr>
      <vt:lpstr>Local Version Control System</vt:lpstr>
      <vt:lpstr>Centralized Version Control System </vt:lpstr>
      <vt:lpstr>Distributed Version Control System </vt:lpstr>
      <vt:lpstr>Git VS GitHub</vt:lpstr>
      <vt:lpstr>Working with Git Repositories</vt:lpstr>
      <vt:lpstr>Three stage architecture of Git</vt:lpstr>
      <vt:lpstr>Git in a nutshell</vt:lpstr>
      <vt:lpstr>Git in a nutshell</vt:lpstr>
      <vt:lpstr>Git vs GitHub</vt:lpstr>
      <vt:lpstr>File Status lifecycle</vt:lpstr>
      <vt:lpstr>Installation &amp; Configuration</vt:lpstr>
      <vt:lpstr>Git Commands</vt:lpstr>
      <vt:lpstr>Git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Git</dc:title>
  <dc:creator>Jeetu Tomar</dc:creator>
  <cp:lastModifiedBy>Jeetu Tomar</cp:lastModifiedBy>
  <cp:revision>65</cp:revision>
  <dcterms:created xsi:type="dcterms:W3CDTF">2023-09-14T15:46:34Z</dcterms:created>
  <dcterms:modified xsi:type="dcterms:W3CDTF">2024-09-18T17:34:49Z</dcterms:modified>
</cp:coreProperties>
</file>